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6"/>
  </p:notesMasterIdLst>
  <p:sldIdLst>
    <p:sldId id="306" r:id="rId3"/>
    <p:sldId id="259" r:id="rId4"/>
    <p:sldId id="785" r:id="rId5"/>
    <p:sldId id="758" r:id="rId6"/>
    <p:sldId id="788" r:id="rId7"/>
    <p:sldId id="798" r:id="rId8"/>
    <p:sldId id="689" r:id="rId9"/>
    <p:sldId id="750" r:id="rId10"/>
    <p:sldId id="791" r:id="rId11"/>
    <p:sldId id="692" r:id="rId12"/>
    <p:sldId id="789" r:id="rId13"/>
    <p:sldId id="752" r:id="rId14"/>
    <p:sldId id="725" r:id="rId15"/>
    <p:sldId id="726" r:id="rId16"/>
    <p:sldId id="792" r:id="rId17"/>
    <p:sldId id="777" r:id="rId18"/>
    <p:sldId id="778" r:id="rId19"/>
    <p:sldId id="779" r:id="rId20"/>
    <p:sldId id="780" r:id="rId21"/>
    <p:sldId id="781" r:id="rId22"/>
    <p:sldId id="782" r:id="rId23"/>
    <p:sldId id="783" r:id="rId24"/>
    <p:sldId id="784" r:id="rId25"/>
    <p:sldId id="760" r:id="rId26"/>
    <p:sldId id="793" r:id="rId27"/>
    <p:sldId id="746" r:id="rId28"/>
    <p:sldId id="794" r:id="rId29"/>
    <p:sldId id="787" r:id="rId30"/>
    <p:sldId id="755" r:id="rId31"/>
    <p:sldId id="786" r:id="rId32"/>
    <p:sldId id="749" r:id="rId33"/>
    <p:sldId id="604" r:id="rId34"/>
    <p:sldId id="801" r:id="rId35"/>
    <p:sldId id="799" r:id="rId36"/>
    <p:sldId id="802" r:id="rId37"/>
    <p:sldId id="803" r:id="rId38"/>
    <p:sldId id="807" r:id="rId39"/>
    <p:sldId id="806" r:id="rId40"/>
    <p:sldId id="808" r:id="rId41"/>
    <p:sldId id="809" r:id="rId42"/>
    <p:sldId id="805" r:id="rId43"/>
    <p:sldId id="796" r:id="rId44"/>
    <p:sldId id="797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3" autoAdjust="0"/>
    <p:restoredTop sz="94843"/>
  </p:normalViewPr>
  <p:slideViewPr>
    <p:cSldViewPr snapToGrid="0" snapToObjects="1" showGuides="1">
      <p:cViewPr varScale="1">
        <p:scale>
          <a:sx n="149" d="100"/>
          <a:sy n="149" d="100"/>
        </p:scale>
        <p:origin x="184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-teaching-goose/CSS342A-2022-Spring/tree/main/homeworks/homework-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pjg2hNfov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peFL7fLs-s?t=507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hyperlink" Target="https://github.com/a-teaching-goose/2022-342-code-along/blob/e2c46de6080c361472a00621403857fd7df2a7db/src/problem_playground.h#L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9126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4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7928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64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8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28516-D45E-2148-9EEE-B0C334B5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4722-E5BE-9145-A4D8-ACF3CDE8748B}"/>
              </a:ext>
            </a:extLst>
          </p:cNvPr>
          <p:cNvSpPr txBox="1"/>
          <p:nvPr/>
        </p:nvSpPr>
        <p:spPr>
          <a:xfrm>
            <a:off x="2414765" y="5323672"/>
            <a:ext cx="6440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https://github.com/a-teaching-goose/CSS342A-2022-Spring/tree/main/homeworks/homework-1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F3C10-506E-904F-99A4-8108ABEC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72" y="1830292"/>
            <a:ext cx="5958160" cy="346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6EDBA-4D6B-A545-B2BD-5F85F6A24F4B}"/>
              </a:ext>
            </a:extLst>
          </p:cNvPr>
          <p:cNvSpPr txBox="1"/>
          <p:nvPr/>
        </p:nvSpPr>
        <p:spPr>
          <a:xfrm>
            <a:off x="173114" y="6301823"/>
            <a:ext cx="595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Detailed review video: </a:t>
            </a:r>
            <a:r>
              <a:rPr lang="en-US" dirty="0">
                <a:hlinkClick r:id="rId4"/>
              </a:rPr>
              <a:t>https://youtu.be/7pjg2hNfovs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grammer at work sketch for your design Vector Image">
            <a:extLst>
              <a:ext uri="{FF2B5EF4-FFF2-40B4-BE49-F238E27FC236}">
                <a16:creationId xmlns:a16="http://schemas.microsoft.com/office/drawing/2014/main" id="{193063F4-DF57-2040-959D-7B316B7B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8EC-B232-4A49-89E7-C087355FE555}"/>
              </a:ext>
            </a:extLst>
          </p:cNvPr>
          <p:cNvSpPr/>
          <p:nvPr/>
        </p:nvSpPr>
        <p:spPr>
          <a:xfrm>
            <a:off x="544989" y="834740"/>
            <a:ext cx="468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Homework Submission Demo</a:t>
            </a:r>
          </a:p>
        </p:txBody>
      </p:sp>
    </p:spTree>
    <p:extLst>
      <p:ext uri="{BB962C8B-B14F-4D97-AF65-F5344CB8AC3E}">
        <p14:creationId xmlns:p14="http://schemas.microsoft.com/office/powerpoint/2010/main" val="130942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954" y="1772236"/>
            <a:ext cx="8196210" cy="485938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b="0" dirty="0"/>
              <a:t>Fork the code repo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Enable Action in </a:t>
            </a:r>
            <a:r>
              <a:rPr lang="en-US" sz="1600" u="sng" dirty="0"/>
              <a:t>your</a:t>
            </a:r>
            <a:r>
              <a:rPr lang="en-US" sz="1600" b="0" dirty="0"/>
              <a:t> repo (can be done any time)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Clone your repo to CLion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</a:t>
            </a:r>
            <a:r>
              <a:rPr lang="en-US" sz="1600" u="sng" dirty="0"/>
              <a:t>new branch</a:t>
            </a:r>
            <a:r>
              <a:rPr lang="en-US" sz="1600" b="0" dirty="0"/>
              <a:t> (any name you want), and switch to it for work 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Write code, commit frequently. Push occasionally.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Pull Request (from </a:t>
            </a:r>
            <a:r>
              <a:rPr lang="en-US" sz="1600" u="sng" dirty="0"/>
              <a:t>your ‘work’ branch</a:t>
            </a:r>
            <a:r>
              <a:rPr lang="en-US" sz="1600" b="0" dirty="0"/>
              <a:t> to </a:t>
            </a:r>
            <a:r>
              <a:rPr lang="en-US" sz="1600" u="sng" dirty="0"/>
              <a:t>your ‘main’ branch</a:t>
            </a:r>
            <a:r>
              <a:rPr lang="en-US" sz="1600" b="0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Verify all tests pass. Fix issue if anything failed. Push and it runs again.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Submit Pull Request </a:t>
            </a:r>
            <a:r>
              <a:rPr lang="en-US" sz="1600" b="0" dirty="0" err="1"/>
              <a:t>url</a:t>
            </a:r>
            <a:r>
              <a:rPr lang="en-US" sz="1600" b="0" dirty="0"/>
              <a:t> in Canvas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Task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6C6E6-524F-9A42-97CC-BE15181A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2" y="371511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The Submission Process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ED8-8B0B-FA45-B725-5A58554D4C96}"/>
              </a:ext>
            </a:extLst>
          </p:cNvPr>
          <p:cNvSpPr txBox="1"/>
          <p:nvPr/>
        </p:nvSpPr>
        <p:spPr>
          <a:xfrm>
            <a:off x="7213756" y="7787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r>
              <a:rPr lang="en-US" dirty="0">
                <a:hlinkClick r:id="rId2"/>
              </a:rPr>
              <a:t>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679C-37EA-6544-8FB1-8BAD690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51" y="681754"/>
            <a:ext cx="5296193" cy="549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47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5B414-33A4-BF47-A589-78F63453D2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7880" y="1421251"/>
            <a:ext cx="560833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C++ Class</a:t>
            </a:r>
          </a:p>
          <a:p>
            <a:endParaRPr lang="en-US" b="0" dirty="0"/>
          </a:p>
          <a:p>
            <a:pPr lvl="1"/>
            <a:r>
              <a:rPr lang="en-US" b="0" dirty="0"/>
              <a:t>Constructor, Destructor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Copy constructor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Operator overload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OOP (Class)</a:t>
            </a:r>
          </a:p>
          <a:p>
            <a:endParaRPr lang="en-US" b="0" dirty="0"/>
          </a:p>
          <a:p>
            <a:r>
              <a:rPr lang="en-US" b="0" dirty="0"/>
              <a:t>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8E160-0E14-ED4F-8A37-B11EAE5F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Topics</a:t>
            </a:r>
          </a:p>
        </p:txBody>
      </p:sp>
      <p:pic>
        <p:nvPicPr>
          <p:cNvPr id="1026" name="Picture 2" descr="Friday Harbor">
            <a:extLst>
              <a:ext uri="{FF2B5EF4-FFF2-40B4-BE49-F238E27FC236}">
                <a16:creationId xmlns:a16="http://schemas.microsoft.com/office/drawing/2014/main" id="{E4EA6865-7857-A54D-A13C-4B746447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3" y="248574"/>
            <a:ext cx="2686924" cy="1914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82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867" y="1534707"/>
            <a:ext cx="8368265" cy="503476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Submission Procedures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Create a Pull Request GitHub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1 Review (a separate video to be release Tuesday noon)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Basics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Memory, e.g.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More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500" b="0" dirty="0"/>
              <a:t>Class type basics (constructor/destructor, copy constructor, operator overload)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About C++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Test Driven Development (Fri)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to be assigned on Fri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 Task Items</a:t>
            </a:r>
          </a:p>
        </p:txBody>
      </p:sp>
      <p:pic>
        <p:nvPicPr>
          <p:cNvPr id="6" name="Picture 6" descr="Premium Vector | Mailbox sketch hand draw illustration">
            <a:extLst>
              <a:ext uri="{FF2B5EF4-FFF2-40B4-BE49-F238E27FC236}">
                <a16:creationId xmlns:a16="http://schemas.microsoft.com/office/drawing/2014/main" id="{9A420931-D858-D941-9F88-FA2E95EA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29" y="142043"/>
            <a:ext cx="1784157" cy="11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8448-49CA-404A-9EFB-AA6C5010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7" y="1766025"/>
            <a:ext cx="6620134" cy="43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730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671756" y="2300234"/>
            <a:ext cx="3303766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“kind” of thing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793391" y="376271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“Rubber Duck”</a:t>
            </a:r>
            <a:endParaRPr lang="en-US" sz="24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C7630-5B41-DE41-8D22-65314D6C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1" y="3685195"/>
            <a:ext cx="4078941" cy="107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ubber Duck Stock Photo - Download Image Now - iStock">
            <a:extLst>
              <a:ext uri="{FF2B5EF4-FFF2-40B4-BE49-F238E27FC236}">
                <a16:creationId xmlns:a16="http://schemas.microsoft.com/office/drawing/2014/main" id="{C09F702C-121C-8D4C-8689-B4B4850D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2" y="4224381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029296" y="2291117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Variables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029296" y="3756283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Methods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walk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talk</a:t>
            </a:r>
          </a:p>
        </p:txBody>
      </p:sp>
      <p:pic>
        <p:nvPicPr>
          <p:cNvPr id="9" name="Picture 2" descr="Rubber Duck Stock Photo - Download Image Now - iStock">
            <a:extLst>
              <a:ext uri="{FF2B5EF4-FFF2-40B4-BE49-F238E27FC236}">
                <a16:creationId xmlns:a16="http://schemas.microsoft.com/office/drawing/2014/main" id="{ADA9A0F9-E28A-8B40-B57B-A9085E99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5" y="279910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2643A-CA3E-1247-9BD3-AFC100C3A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"/>
          <a:stretch/>
        </p:blipFill>
        <p:spPr>
          <a:xfrm>
            <a:off x="4849905" y="2291117"/>
            <a:ext cx="2969560" cy="331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D6D6A-D33F-7D45-8D69-5C83E7DE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B681E-DADD-2147-B46E-78F95C379FA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252B3-C498-8E4C-9C07-AE6D1FB37BB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E6E54-C796-DA48-A51F-74FDCABF185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CA764-0832-C44C-BCB2-5DD72689D9BF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BDAC9-860D-5C43-BA9A-E81F77B108E9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9B852-8D67-C24C-9BC9-A917722166D0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1836D-5473-9746-9356-B603A5E455FA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2B5A6-2681-E745-986F-454C36FBB72C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5105E-AA00-3F40-BDD1-C36DBDCB859A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A35E9-B986-4B42-9D90-708C8954FE5D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E7A225-8C5C-0C40-A23E-63669EDC83E5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F89A2-8C68-EA48-827C-196118809A7E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070E4-4832-4F48-9E55-B5E54C2AC7CC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6842B-EC40-4B4A-B9C8-32EC4FAEE98E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ACBB99-BF70-DB4F-9C93-0615371371B0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374068-E748-D14A-B263-5D34699DE2E1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E84BE-B4F4-BC4F-8049-2A65C80809DE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86166-49AF-6945-ACF9-525B945EF3D8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92811-1623-B74B-9D26-2503324A3851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51501-971B-2A4D-9D08-D0BE51C4E1C9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110045-5081-184A-8297-5138385B5B92}"/>
              </a:ext>
            </a:extLst>
          </p:cNvPr>
          <p:cNvGrpSpPr/>
          <p:nvPr/>
        </p:nvGrpSpPr>
        <p:grpSpPr>
          <a:xfrm>
            <a:off x="8035018" y="2519891"/>
            <a:ext cx="1173958" cy="3144061"/>
            <a:chOff x="8159558" y="409714"/>
            <a:chExt cx="1173958" cy="13605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B4E818-BB64-D748-9C3D-A38239040BEB}"/>
                </a:ext>
              </a:extLst>
            </p:cNvPr>
            <p:cNvSpPr/>
            <p:nvPr/>
          </p:nvSpPr>
          <p:spPr>
            <a:xfrm>
              <a:off x="8201073" y="934187"/>
              <a:ext cx="1132443" cy="2264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24 bytes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82A6E72-0898-D049-BD53-1117B273C3D4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DD772C-018B-654A-AE38-8FB23D46C5B6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49EB13-B89B-F445-AE33-BD47C036007F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EF387E-6AF2-7E4E-8427-2ED058FCD007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A470E-389B-D947-BF8C-9BC85DEBDB7B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84F1D-5D06-1E43-B027-7262E169368C}"/>
              </a:ext>
            </a:extLst>
          </p:cNvPr>
          <p:cNvSpPr/>
          <p:nvPr/>
        </p:nvSpPr>
        <p:spPr>
          <a:xfrm>
            <a:off x="5915472" y="2521527"/>
            <a:ext cx="2020152" cy="3151593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duck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3C4DB3-3344-6040-9CF2-C69DBF61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7" y="3083097"/>
            <a:ext cx="5123984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C628A1-7C81-4B41-984B-4834914F5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6804390" y="2743301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8534F-C9CF-2149-993B-1DC9D625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" y="1873622"/>
            <a:ext cx="3554258" cy="354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6E4A-9E4A-8843-BEFC-9CC698AD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929650"/>
            <a:ext cx="4667250" cy="37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B2763-0657-3C42-9F8D-2D21861A88BD}"/>
              </a:ext>
            </a:extLst>
          </p:cNvPr>
          <p:cNvSpPr txBox="1"/>
          <p:nvPr/>
        </p:nvSpPr>
        <p:spPr>
          <a:xfrm>
            <a:off x="6667130" y="4465468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  <p:pic>
        <p:nvPicPr>
          <p:cNvPr id="8" name="Picture 2" descr="World's Largest Rubber Duck Coming to Fort Worth - Fort Worth Magazine">
            <a:extLst>
              <a:ext uri="{FF2B5EF4-FFF2-40B4-BE49-F238E27FC236}">
                <a16:creationId xmlns:a16="http://schemas.microsoft.com/office/drawing/2014/main" id="{7AB29FB9-1315-234C-8738-8AB420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7" y="168675"/>
            <a:ext cx="2780976" cy="1855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72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07804-0BF8-2B4D-BAF3-026F3FBB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16" y="3166080"/>
            <a:ext cx="6154651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0BAD0-F8F5-2F44-BF7E-B8C98927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5692767" y="1909178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7893-910F-F74A-9313-E93D6E6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1784155" y="1909178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D9853684-CD2F-0D42-9FA0-B598B62A241A}"/>
              </a:ext>
            </a:extLst>
          </p:cNvPr>
          <p:cNvSpPr/>
          <p:nvPr/>
        </p:nvSpPr>
        <p:spPr>
          <a:xfrm>
            <a:off x="3334871" y="2014086"/>
            <a:ext cx="1730188" cy="857872"/>
          </a:xfrm>
          <a:prstGeom prst="left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D4D2-1997-7047-9AAA-B573DB79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87" y="4588867"/>
            <a:ext cx="6865225" cy="198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75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A3089-1249-644B-978A-277E88C5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 (==, !=)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8C1D7-B9B7-9E4B-B5F5-A2B8192E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3553933"/>
            <a:ext cx="4997823" cy="306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4AD82-B42C-034A-80D2-1DB24293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655653"/>
            <a:ext cx="5538321" cy="16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8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E69DA-E1CB-9642-82B3-EE068B04FB14}"/>
              </a:ext>
            </a:extLst>
          </p:cNvPr>
          <p:cNvSpPr txBox="1"/>
          <p:nvPr/>
        </p:nvSpPr>
        <p:spPr>
          <a:xfrm>
            <a:off x="753035" y="3146612"/>
            <a:ext cx="3367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 + Green = Yellow</a:t>
            </a:r>
          </a:p>
          <a:p>
            <a:endParaRPr lang="en-US" sz="2800" dirty="0"/>
          </a:p>
          <a:p>
            <a:r>
              <a:rPr lang="en-US" sz="2800" dirty="0"/>
              <a:t>Red + Blue = Magenta</a:t>
            </a:r>
          </a:p>
          <a:p>
            <a:endParaRPr lang="en-US" sz="2800" dirty="0"/>
          </a:p>
          <a:p>
            <a:r>
              <a:rPr lang="en-US" sz="2800" dirty="0"/>
              <a:t>Green + Blue = Cyan</a:t>
            </a:r>
          </a:p>
        </p:txBody>
      </p:sp>
    </p:spTree>
    <p:extLst>
      <p:ext uri="{BB962C8B-B14F-4D97-AF65-F5344CB8AC3E}">
        <p14:creationId xmlns:p14="http://schemas.microsoft.com/office/powerpoint/2010/main" val="1856455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64D29-5F9E-9243-9E7E-784C7E7E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02" y="1568823"/>
            <a:ext cx="3318798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</p:spTree>
    <p:extLst>
      <p:ext uri="{BB962C8B-B14F-4D97-AF65-F5344CB8AC3E}">
        <p14:creationId xmlns:p14="http://schemas.microsoft.com/office/powerpoint/2010/main" val="190497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B3358-CDA8-8A4C-8C51-E0D370AC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32" y="89504"/>
            <a:ext cx="8183759" cy="991998"/>
          </a:xfrm>
        </p:spPr>
        <p:txBody>
          <a:bodyPr/>
          <a:lstStyle/>
          <a:p>
            <a:r>
              <a:rPr lang="en-US" dirty="0"/>
              <a:t>Homework 1, Problem 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55299F-9D03-244E-A176-A93CD33697E8}"/>
              </a:ext>
            </a:extLst>
          </p:cNvPr>
          <p:cNvGrpSpPr/>
          <p:nvPr/>
        </p:nvGrpSpPr>
        <p:grpSpPr>
          <a:xfrm>
            <a:off x="280081" y="1473258"/>
            <a:ext cx="4003705" cy="1917101"/>
            <a:chOff x="1892104" y="1665009"/>
            <a:chExt cx="4953078" cy="2371690"/>
          </a:xfrm>
        </p:grpSpPr>
        <p:pic>
          <p:nvPicPr>
            <p:cNvPr id="5" name="Graphic 4" descr="Man outline">
              <a:extLst>
                <a:ext uri="{FF2B5EF4-FFF2-40B4-BE49-F238E27FC236}">
                  <a16:creationId xmlns:a16="http://schemas.microsoft.com/office/drawing/2014/main" id="{67CD3737-C1B5-7246-98DE-8A4ECE7A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5752" y="2233272"/>
              <a:ext cx="1200684" cy="12006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8E482-B6BE-E44F-BA89-46FD240A7436}"/>
                </a:ext>
              </a:extLst>
            </p:cNvPr>
            <p:cNvSpPr txBox="1"/>
            <p:nvPr/>
          </p:nvSpPr>
          <p:spPr>
            <a:xfrm>
              <a:off x="1892104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1</a:t>
              </a:r>
            </a:p>
          </p:txBody>
        </p:sp>
        <p:pic>
          <p:nvPicPr>
            <p:cNvPr id="10" name="Graphic 9" descr="Group of men outline">
              <a:extLst>
                <a:ext uri="{FF2B5EF4-FFF2-40B4-BE49-F238E27FC236}">
                  <a16:creationId xmlns:a16="http://schemas.microsoft.com/office/drawing/2014/main" id="{1D1606C3-BCC0-7343-BD4B-6E857ACE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8013C1-F246-E34F-BC8E-DE3EFC504929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1ACEB-4197-8A4F-A57B-EAF37C35D5E9}"/>
                </a:ext>
              </a:extLst>
            </p:cNvPr>
            <p:cNvSpPr txBox="1"/>
            <p:nvPr/>
          </p:nvSpPr>
          <p:spPr>
            <a:xfrm>
              <a:off x="5341122" y="1665009"/>
              <a:ext cx="357358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D8CC76-ACD0-2445-BD48-2AACB80B4BEA}"/>
                </a:ext>
              </a:extLst>
            </p:cNvPr>
            <p:cNvSpPr txBox="1"/>
            <p:nvPr/>
          </p:nvSpPr>
          <p:spPr>
            <a:xfrm>
              <a:off x="5838154" y="1667184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C02B71-56A9-8142-AD9C-0ABB99C8D9CC}"/>
                </a:ext>
              </a:extLst>
            </p:cNvPr>
            <p:cNvSpPr txBox="1"/>
            <p:nvPr/>
          </p:nvSpPr>
          <p:spPr>
            <a:xfrm>
              <a:off x="6327170" y="1665009"/>
              <a:ext cx="347441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7BD6637-AD04-A542-BD65-14016361DB6A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3146436" y="2833614"/>
              <a:ext cx="2002406" cy="1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887EE8-30C2-3E4A-BDF9-C2F44CDC420B}"/>
              </a:ext>
            </a:extLst>
          </p:cNvPr>
          <p:cNvGrpSpPr/>
          <p:nvPr/>
        </p:nvGrpSpPr>
        <p:grpSpPr>
          <a:xfrm>
            <a:off x="280081" y="4673818"/>
            <a:ext cx="4003705" cy="1917101"/>
            <a:chOff x="1892104" y="1665009"/>
            <a:chExt cx="4953078" cy="2371690"/>
          </a:xfrm>
        </p:grpSpPr>
        <p:pic>
          <p:nvPicPr>
            <p:cNvPr id="28" name="Graphic 27" descr="Man outline">
              <a:extLst>
                <a:ext uri="{FF2B5EF4-FFF2-40B4-BE49-F238E27FC236}">
                  <a16:creationId xmlns:a16="http://schemas.microsoft.com/office/drawing/2014/main" id="{30172DBB-64F5-FB44-9F5C-F79D12F07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5752" y="2233273"/>
              <a:ext cx="1200684" cy="120068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895692-E4CB-CD45-B232-CF76255124D1}"/>
                </a:ext>
              </a:extLst>
            </p:cNvPr>
            <p:cNvSpPr txBox="1"/>
            <p:nvPr/>
          </p:nvSpPr>
          <p:spPr>
            <a:xfrm>
              <a:off x="1892104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2</a:t>
              </a:r>
            </a:p>
          </p:txBody>
        </p:sp>
        <p:pic>
          <p:nvPicPr>
            <p:cNvPr id="30" name="Graphic 29" descr="Group of men outline">
              <a:extLst>
                <a:ext uri="{FF2B5EF4-FFF2-40B4-BE49-F238E27FC236}">
                  <a16:creationId xmlns:a16="http://schemas.microsoft.com/office/drawing/2014/main" id="{AA2ABB44-A7E5-024F-A1A4-39452AC74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C6631A-3E58-A346-A880-A414AEA75391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56A2A5-A4F2-E540-AE5C-57E1188B8FEB}"/>
                </a:ext>
              </a:extLst>
            </p:cNvPr>
            <p:cNvSpPr txBox="1"/>
            <p:nvPr/>
          </p:nvSpPr>
          <p:spPr>
            <a:xfrm>
              <a:off x="5341122" y="1665009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6B49A7-DBB6-0040-8249-6CB4228A8AB6}"/>
                </a:ext>
              </a:extLst>
            </p:cNvPr>
            <p:cNvSpPr txBox="1"/>
            <p:nvPr/>
          </p:nvSpPr>
          <p:spPr>
            <a:xfrm>
              <a:off x="5838154" y="1667184"/>
              <a:ext cx="347441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48A920-65CD-7A40-B759-4A7A9B47E667}"/>
                </a:ext>
              </a:extLst>
            </p:cNvPr>
            <p:cNvSpPr txBox="1"/>
            <p:nvPr/>
          </p:nvSpPr>
          <p:spPr>
            <a:xfrm>
              <a:off x="6327170" y="1665009"/>
              <a:ext cx="365290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E1DF80-8CA1-7441-97E7-CA8B0D6CD069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3146436" y="2833615"/>
              <a:ext cx="2002406" cy="0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0231C5-7204-9140-BE5D-FB838A159923}"/>
              </a:ext>
            </a:extLst>
          </p:cNvPr>
          <p:cNvGrpSpPr/>
          <p:nvPr/>
        </p:nvGrpSpPr>
        <p:grpSpPr>
          <a:xfrm>
            <a:off x="5214095" y="3064494"/>
            <a:ext cx="3901155" cy="1917101"/>
            <a:chOff x="2018972" y="1665009"/>
            <a:chExt cx="4826210" cy="2371690"/>
          </a:xfrm>
        </p:grpSpPr>
        <p:pic>
          <p:nvPicPr>
            <p:cNvPr id="37" name="Graphic 36" descr="Man outline">
              <a:extLst>
                <a:ext uri="{FF2B5EF4-FFF2-40B4-BE49-F238E27FC236}">
                  <a16:creationId xmlns:a16="http://schemas.microsoft.com/office/drawing/2014/main" id="{C43705B1-60E1-DC4C-BDDC-877727267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8972" y="2233273"/>
              <a:ext cx="1200684" cy="120068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2C00FF-5F03-D744-A4C4-4EE968C1D127}"/>
                </a:ext>
              </a:extLst>
            </p:cNvPr>
            <p:cNvSpPr txBox="1"/>
            <p:nvPr/>
          </p:nvSpPr>
          <p:spPr>
            <a:xfrm>
              <a:off x="2018972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3</a:t>
              </a:r>
            </a:p>
          </p:txBody>
        </p:sp>
        <p:pic>
          <p:nvPicPr>
            <p:cNvPr id="39" name="Graphic 38" descr="Group of men outline">
              <a:extLst>
                <a:ext uri="{FF2B5EF4-FFF2-40B4-BE49-F238E27FC236}">
                  <a16:creationId xmlns:a16="http://schemas.microsoft.com/office/drawing/2014/main" id="{3B83ECC8-9CD6-244B-8F03-F06CF861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F0B68D-83FB-DE4E-9EC0-962A63381AF1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EB191F-21C9-014E-813F-EDABCB5A725E}"/>
                </a:ext>
              </a:extLst>
            </p:cNvPr>
            <p:cNvSpPr txBox="1"/>
            <p:nvPr/>
          </p:nvSpPr>
          <p:spPr>
            <a:xfrm>
              <a:off x="5341122" y="1665009"/>
              <a:ext cx="343475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6947B5-8E43-054A-B623-1B9ADC3954B8}"/>
                </a:ext>
              </a:extLst>
            </p:cNvPr>
            <p:cNvSpPr txBox="1"/>
            <p:nvPr/>
          </p:nvSpPr>
          <p:spPr>
            <a:xfrm>
              <a:off x="5838154" y="1667184"/>
              <a:ext cx="33752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4B3984-7B32-B24C-895A-594D045DFA88}"/>
                </a:ext>
              </a:extLst>
            </p:cNvPr>
            <p:cNvSpPr txBox="1"/>
            <p:nvPr/>
          </p:nvSpPr>
          <p:spPr>
            <a:xfrm>
              <a:off x="6327170" y="1665009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EB66BF-BFDC-244F-807D-F6423EC7B9CA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>
              <a:off x="3219656" y="2833615"/>
              <a:ext cx="1929186" cy="0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774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B3358-CDA8-8A4C-8C51-E0D370AC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32" y="89504"/>
            <a:ext cx="8183759" cy="991998"/>
          </a:xfrm>
        </p:spPr>
        <p:txBody>
          <a:bodyPr/>
          <a:lstStyle/>
          <a:p>
            <a:r>
              <a:rPr lang="en-US" dirty="0"/>
              <a:t>Homework 1, Problem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1AABB-0D66-C845-9DEC-02B87CD2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99" y="2170216"/>
            <a:ext cx="7116565" cy="148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AF3E5E-8041-BE40-B752-31C25FE135B5}"/>
              </a:ext>
            </a:extLst>
          </p:cNvPr>
          <p:cNvSpPr txBox="1"/>
          <p:nvPr/>
        </p:nvSpPr>
        <p:spPr>
          <a:xfrm>
            <a:off x="1820254" y="4453927"/>
            <a:ext cx="469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expect</a:t>
            </a:r>
            <a:r>
              <a:rPr lang="en-US" dirty="0"/>
              <a:t>: What SHOULD BE the correct value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83F4B8-58B3-CB4E-91A4-81AD398F1449}"/>
              </a:ext>
            </a:extLst>
          </p:cNvPr>
          <p:cNvSpPr txBox="1"/>
          <p:nvPr/>
        </p:nvSpPr>
        <p:spPr>
          <a:xfrm>
            <a:off x="1820254" y="5265595"/>
            <a:ext cx="4624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actual</a:t>
            </a:r>
            <a:r>
              <a:rPr lang="en-US" dirty="0"/>
              <a:t>: What SHOULD BE the correct value</a:t>
            </a:r>
          </a:p>
        </p:txBody>
      </p:sp>
    </p:spTree>
    <p:extLst>
      <p:ext uri="{BB962C8B-B14F-4D97-AF65-F5344CB8AC3E}">
        <p14:creationId xmlns:p14="http://schemas.microsoft.com/office/powerpoint/2010/main" val="2826342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520D06-9495-B241-B862-EBD149D10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552" y="1924984"/>
            <a:ext cx="8196210" cy="4015497"/>
          </a:xfrm>
        </p:spPr>
        <p:txBody>
          <a:bodyPr/>
          <a:lstStyle/>
          <a:p>
            <a:r>
              <a:rPr lang="en-US" sz="2000" b="0" dirty="0"/>
              <a:t>Use for</a:t>
            </a:r>
          </a:p>
          <a:p>
            <a:endParaRPr lang="en-US" sz="2000" b="0" dirty="0"/>
          </a:p>
          <a:p>
            <a:pPr lvl="1"/>
            <a:r>
              <a:rPr lang="en-US" sz="1600" b="0" dirty="0"/>
              <a:t>Debugging memory leak on Linux</a:t>
            </a:r>
          </a:p>
          <a:p>
            <a:pPr marL="457200" lvl="1" indent="0">
              <a:buNone/>
            </a:pPr>
            <a:endParaRPr lang="en-US" sz="1600" b="0" dirty="0"/>
          </a:p>
          <a:p>
            <a:endParaRPr lang="en-US" sz="2000" b="0" dirty="0"/>
          </a:p>
          <a:p>
            <a:r>
              <a:rPr lang="en-US" sz="2000" b="0" dirty="0"/>
              <a:t>Apply here </a:t>
            </a:r>
            <a:r>
              <a:rPr lang="en-US" sz="2000" b="0" dirty="0">
                <a:hlinkClick r:id="rId2"/>
              </a:rPr>
              <a:t>https://aws.amazon.com/</a:t>
            </a:r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u="sng" dirty="0">
                <a:solidFill>
                  <a:srgbClr val="00B050"/>
                </a:solidFill>
              </a:rPr>
              <a:t>Free! </a:t>
            </a:r>
            <a:r>
              <a:rPr lang="en-US" sz="2000" b="0" dirty="0"/>
              <a:t>(Even though it asks you to put in a credit card)</a:t>
            </a:r>
          </a:p>
          <a:p>
            <a:endParaRPr lang="en-US" sz="2000" b="0" dirty="0"/>
          </a:p>
          <a:p>
            <a:r>
              <a:rPr lang="en-US" sz="2000" b="0" dirty="0"/>
              <a:t>Will use it </a:t>
            </a:r>
            <a:r>
              <a:rPr lang="en-US" sz="2000" b="0" u="sng" dirty="0"/>
              <a:t>next Wednesday </a:t>
            </a:r>
            <a:r>
              <a:rPr lang="en-US" sz="2000" b="0" dirty="0"/>
              <a:t>in lecture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6F862F-12C3-D249-810D-2D426DA3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Account</a:t>
            </a:r>
          </a:p>
        </p:txBody>
      </p:sp>
      <p:pic>
        <p:nvPicPr>
          <p:cNvPr id="5122" name="Picture 2" descr="A General Introduction to Cloud Computing | DigitalOcean">
            <a:extLst>
              <a:ext uri="{FF2B5EF4-FFF2-40B4-BE49-F238E27FC236}">
                <a16:creationId xmlns:a16="http://schemas.microsoft.com/office/drawing/2014/main" id="{5A604A35-4458-5247-9349-FA472381E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292" y="209420"/>
            <a:ext cx="2424344" cy="11540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93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753823" y="2482606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361340" y="3954236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438767" y="5425866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557502" y="1692225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66952" y="4230245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466952" y="4790610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B398B223-21DB-EF46-9225-E63C1454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22" y="2225393"/>
            <a:ext cx="3016140" cy="16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985F2D-6247-214C-A923-1BE62F956A85}"/>
              </a:ext>
            </a:extLst>
          </p:cNvPr>
          <p:cNvSpPr txBox="1"/>
          <p:nvPr/>
        </p:nvSpPr>
        <p:spPr>
          <a:xfrm>
            <a:off x="5047153" y="5005557"/>
            <a:ext cx="366659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i="1" dirty="0"/>
              <a:t>“my code is failed with test case …. The error is … I have done … and … but those didn’t help.”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466952" y="3594770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6153</TotalTime>
  <Words>1042</Words>
  <Application>Microsoft Macintosh PowerPoint</Application>
  <PresentationFormat>On-screen Show (4:3)</PresentationFormat>
  <Paragraphs>357</Paragraphs>
  <Slides>43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Encode Sans Normal Black</vt:lpstr>
      <vt:lpstr>Uni Sans Regular</vt:lpstr>
      <vt:lpstr>Aharoni</vt:lpstr>
      <vt:lpstr>Arial</vt:lpstr>
      <vt:lpstr>Barlow Light</vt:lpstr>
      <vt:lpstr>Calibri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2nd Week Task Items</vt:lpstr>
      <vt:lpstr>Technical Debt Log</vt:lpstr>
      <vt:lpstr>Study Priority</vt:lpstr>
      <vt:lpstr>Ask The Right Question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Homework 1 Review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Submission Task List</vt:lpstr>
      <vt:lpstr>PowerPoint Presentation</vt:lpstr>
      <vt:lpstr>Submission Checklist</vt:lpstr>
      <vt:lpstr>C++ Memory</vt:lpstr>
      <vt:lpstr>Friday Topics</vt:lpstr>
      <vt:lpstr>C++ Reference</vt:lpstr>
      <vt:lpstr>Class vs Object</vt:lpstr>
      <vt:lpstr>Class</vt:lpstr>
      <vt:lpstr>Class Instance</vt:lpstr>
      <vt:lpstr>Constructor</vt:lpstr>
      <vt:lpstr>Copy Constructor</vt:lpstr>
      <vt:lpstr>Operator Overload (==, !=)</vt:lpstr>
      <vt:lpstr>Operator Overload (+)</vt:lpstr>
      <vt:lpstr>Operator Overload (+)</vt:lpstr>
      <vt:lpstr>Homework 1, Problem 3</vt:lpstr>
      <vt:lpstr>Homework 1, Problem 3</vt:lpstr>
      <vt:lpstr>AWS Account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661</cp:revision>
  <cp:lastPrinted>2016-02-10T20:19:12Z</cp:lastPrinted>
  <dcterms:created xsi:type="dcterms:W3CDTF">2014-10-14T00:51:43Z</dcterms:created>
  <dcterms:modified xsi:type="dcterms:W3CDTF">2022-04-09T00:28:54Z</dcterms:modified>
</cp:coreProperties>
</file>